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9144000" cy="51435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1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1597819"/>
            <a:ext cx="7772400" cy="110251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19.02.2022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19.02.2022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05979"/>
            <a:ext cx="2057400" cy="438864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5979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19.02.2022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19.02.2022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19.02.2022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19.02.2022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19.02.2022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19.02.2022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19.02.2022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19.02.2022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19.02.2022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>19.02.2022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9" name="Рамка 6"/>
          <p:cNvSpPr/>
          <p:nvPr userDrawn="1"/>
        </p:nvSpPr>
        <p:spPr bwMode="auto"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blipFill>
            <a:blip r:embed="rId14"/>
            <a:stretch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18" Type="http://schemas.openxmlformats.org/officeDocument/2006/relationships/slide" Target="slide14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17.xml"/><Relationship Id="rId7" Type="http://schemas.openxmlformats.org/officeDocument/2006/relationships/slide" Target="slide8.xml"/><Relationship Id="rId12" Type="http://schemas.openxmlformats.org/officeDocument/2006/relationships/slide" Target="slide18.xml"/><Relationship Id="rId17" Type="http://schemas.openxmlformats.org/officeDocument/2006/relationships/slide" Target="slide13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22.xml"/><Relationship Id="rId20" Type="http://schemas.openxmlformats.org/officeDocument/2006/relationships/slide" Target="slide16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21.xml"/><Relationship Id="rId23" Type="http://schemas.openxmlformats.org/officeDocument/2006/relationships/slide" Target="slide24.xml"/><Relationship Id="rId28" Type="http://schemas.openxmlformats.org/officeDocument/2006/relationships/image" Target="../media/image9.png"/><Relationship Id="rId10" Type="http://schemas.openxmlformats.org/officeDocument/2006/relationships/slide" Target="slide11.xml"/><Relationship Id="rId19" Type="http://schemas.openxmlformats.org/officeDocument/2006/relationships/slide" Target="slide15.xml"/><Relationship Id="rId31" Type="http://schemas.openxmlformats.org/officeDocument/2006/relationships/image" Target="../media/image2.jpg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20.xml"/><Relationship Id="rId22" Type="http://schemas.openxmlformats.org/officeDocument/2006/relationships/slide" Target="slide23.xml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15716" y="1320619"/>
            <a:ext cx="5112569" cy="1085501"/>
          </a:xfrm>
          <a:prstGeom prst="rect">
            <a:avLst/>
          </a:prstGeom>
        </p:spPr>
      </p:pic>
      <p:pic>
        <p:nvPicPr>
          <p:cNvPr id="5" name="Рисунок 54" descr="Рисунок19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275856" y="2964453"/>
            <a:ext cx="2405814" cy="240581"/>
          </a:xfrm>
          <a:prstGeom prst="rect">
            <a:avLst/>
          </a:prstGeom>
        </p:spPr>
      </p:pic>
      <p:pic>
        <p:nvPicPr>
          <p:cNvPr id="6" name="Рисунок 55" descr="Рисунок18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96413" y="4450135"/>
            <a:ext cx="1080120" cy="181572"/>
          </a:xfrm>
          <a:prstGeom prst="rect">
            <a:avLst/>
          </a:prstGeom>
        </p:spPr>
      </p:pic>
      <p:pic>
        <p:nvPicPr>
          <p:cNvPr id="7" name="Рисунок 57" descr="hello_html_31d07cd1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39552" y="1608444"/>
            <a:ext cx="2175428" cy="2852252"/>
          </a:xfrm>
          <a:prstGeom prst="rect">
            <a:avLst/>
          </a:prstGeom>
        </p:spPr>
      </p:pic>
      <p:pic>
        <p:nvPicPr>
          <p:cNvPr id="10" name="Рисунок 9" descr="5016520-thumb.pn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16216" y="1491630"/>
            <a:ext cx="1982713" cy="29264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2015716" y="317145"/>
            <a:ext cx="51125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chemeClr val="accent2">
                    <a:lumMod val="50000"/>
                  </a:schemeClr>
                </a:solidFill>
              </a:rPr>
              <a:t>Интеллектуальная игра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30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016" y="3531302"/>
            <a:ext cx="1052977" cy="138058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27584" y="2643758"/>
            <a:ext cx="194421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Радист</a:t>
            </a:r>
          </a:p>
        </p:txBody>
      </p:sp>
      <p:pic>
        <p:nvPicPr>
          <p:cNvPr id="7" name="Рисунок 7" descr="7528a5bf0db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 flipH="1">
            <a:off x="5580112" y="699542"/>
            <a:ext cx="2209472" cy="4280954"/>
          </a:xfrm>
          <a:prstGeom prst="rect">
            <a:avLst/>
          </a:prstGeom>
        </p:spPr>
      </p:pic>
      <p:sp>
        <p:nvSpPr>
          <p:cNvPr id="8" name="Прямоугольник 12"/>
          <p:cNvSpPr/>
          <p:nvPr/>
        </p:nvSpPr>
        <p:spPr bwMode="auto">
          <a:xfrm>
            <a:off x="492712" y="1412021"/>
            <a:ext cx="51125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Дружит с рацией не зря,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Слух отличнейший, друзья!</a:t>
            </a:r>
          </a:p>
        </p:txBody>
      </p:sp>
      <p:sp>
        <p:nvSpPr>
          <p:cNvPr id="9" name="Прямоугольник 13"/>
          <p:cNvSpPr/>
          <p:nvPr/>
        </p:nvSpPr>
        <p:spPr bwMode="auto">
          <a:xfrm>
            <a:off x="1835696" y="304805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A40000"/>
                </a:solidFill>
              </a:rPr>
              <a:t>Профессии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40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5877" y="3579862"/>
            <a:ext cx="1052977" cy="138058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7544" y="2787774"/>
            <a:ext cx="266429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Десантник</a:t>
            </a:r>
          </a:p>
        </p:txBody>
      </p:sp>
      <p:pic>
        <p:nvPicPr>
          <p:cNvPr id="7" name="Рисунок 7" descr="106716972_large_7f0453513226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5004048" y="693768"/>
            <a:ext cx="2520280" cy="4235765"/>
          </a:xfrm>
          <a:prstGeom prst="rect">
            <a:avLst/>
          </a:prstGeom>
        </p:spPr>
      </p:pic>
      <p:sp>
        <p:nvSpPr>
          <p:cNvPr id="8" name="Прямоугольник 9"/>
          <p:cNvSpPr/>
          <p:nvPr/>
        </p:nvSpPr>
        <p:spPr bwMode="auto">
          <a:xfrm>
            <a:off x="323528" y="1059582"/>
            <a:ext cx="51125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2">
                    <a:lumMod val="50000"/>
                  </a:schemeClr>
                </a:solidFill>
              </a:rPr>
              <a:t>Защитит он нас умело,</a:t>
            </a:r>
            <a:br>
              <a:rPr lang="ru-RU" sz="2400" b="1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>
                <a:solidFill>
                  <a:schemeClr val="accent2">
                    <a:lumMod val="50000"/>
                  </a:schemeClr>
                </a:solidFill>
              </a:rPr>
              <a:t>С парашютом между делом</a:t>
            </a:r>
            <a:br>
              <a:rPr lang="ru-RU" sz="2400" b="1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>
                <a:solidFill>
                  <a:schemeClr val="accent2">
                    <a:lumMod val="50000"/>
                  </a:schemeClr>
                </a:solidFill>
              </a:rPr>
              <a:t>Прыгнет вниз и без прикрас,</a:t>
            </a:r>
            <a:br>
              <a:rPr lang="ru-RU" sz="2400" b="1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>
                <a:solidFill>
                  <a:schemeClr val="accent2">
                    <a:lumMod val="50000"/>
                  </a:schemeClr>
                </a:solidFill>
              </a:rPr>
              <a:t>Выполнит любой приказ.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1835696" y="304805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A40000"/>
                </a:solidFill>
              </a:rPr>
              <a:t>Профессии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50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3025" y="3537644"/>
            <a:ext cx="1052976" cy="1380581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7544" y="2715766"/>
            <a:ext cx="18002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Спецназ </a:t>
            </a:r>
          </a:p>
        </p:txBody>
      </p:sp>
      <p:pic>
        <p:nvPicPr>
          <p:cNvPr id="7" name="Рисунок 7" descr="3367869.Oslik_Ia_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5292080" y="987574"/>
            <a:ext cx="2376264" cy="4028739"/>
          </a:xfrm>
          <a:prstGeom prst="rect">
            <a:avLst/>
          </a:prstGeom>
        </p:spPr>
      </p:pic>
      <p:sp>
        <p:nvSpPr>
          <p:cNvPr id="8" name="Прямоугольник 9"/>
          <p:cNvSpPr/>
          <p:nvPr/>
        </p:nvSpPr>
        <p:spPr bwMode="auto">
          <a:xfrm>
            <a:off x="683568" y="1131590"/>
            <a:ext cx="46085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От террористов защитит нас</a:t>
            </a:r>
          </a:p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Конечно же, крутой…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1835696" y="304805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C00000"/>
                </a:solidFill>
              </a:rPr>
              <a:t>Профессии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3">
                    <a:lumMod val="50000"/>
                  </a:schemeClr>
                </a:solidFill>
              </a:rPr>
              <a:t>Головной убор </a:t>
            </a:r>
          </a:p>
        </p:txBody>
      </p:sp>
      <p:sp>
        <p:nvSpPr>
          <p:cNvPr id="5" name="Прямоугольник 20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007635"/>
                </a:solidFill>
                <a:latin typeface="Arial"/>
                <a:cs typeface="Arial"/>
              </a:rPr>
              <a:t>10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0900" y="3579119"/>
            <a:ext cx="1044063" cy="1368895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536" y="2139702"/>
            <a:ext cx="331236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Шапка ушанка</a:t>
            </a: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539552" y="1059582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37441C"/>
                </a:solidFill>
              </a:rPr>
              <a:t>Как называется зимний головной убор солдата?</a:t>
            </a:r>
          </a:p>
        </p:txBody>
      </p:sp>
      <p:pic>
        <p:nvPicPr>
          <p:cNvPr id="9" name="Рисунок 12" descr="kupit-sovetskuyu-shapku-ushanku-85023-lar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779912" y="1635646"/>
            <a:ext cx="4161080" cy="3176397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3">
                    <a:lumMod val="50000"/>
                  </a:schemeClr>
                </a:solidFill>
              </a:rPr>
              <a:t>Головной убор</a:t>
            </a:r>
          </a:p>
        </p:txBody>
      </p:sp>
      <p:sp>
        <p:nvSpPr>
          <p:cNvPr id="5" name="Прямоугольник 20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007635"/>
                </a:solidFill>
                <a:latin typeface="Arial"/>
                <a:cs typeface="Arial"/>
              </a:rPr>
              <a:t>20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3024" y="3567433"/>
            <a:ext cx="1052976" cy="1380581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47664" y="2869873"/>
            <a:ext cx="252028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Бескозырка</a:t>
            </a:r>
          </a:p>
        </p:txBody>
      </p:sp>
      <p:pic>
        <p:nvPicPr>
          <p:cNvPr id="8" name="Рисунок 12" descr="9865025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73396" y="1179882"/>
            <a:ext cx="2875737" cy="2875737"/>
          </a:xfrm>
          <a:prstGeom prst="rect">
            <a:avLst/>
          </a:prstGeom>
        </p:spPr>
      </p:pic>
      <p:sp>
        <p:nvSpPr>
          <p:cNvPr id="9" name="Прямоугольник 10"/>
          <p:cNvSpPr/>
          <p:nvPr/>
        </p:nvSpPr>
        <p:spPr bwMode="auto">
          <a:xfrm>
            <a:off x="926234" y="1125873"/>
            <a:ext cx="48965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7441C"/>
                </a:solidFill>
              </a:rPr>
              <a:t>Если это флот военный,</a:t>
            </a:r>
          </a:p>
          <a:p>
            <a:pPr>
              <a:defRPr/>
            </a:pPr>
            <a:r>
              <a:rPr lang="ru-RU" sz="2400" b="1" dirty="0">
                <a:solidFill>
                  <a:srgbClr val="37441C"/>
                </a:solidFill>
              </a:rPr>
              <a:t>То тогда уж непременно</a:t>
            </a:r>
          </a:p>
          <a:p>
            <a:pPr>
              <a:defRPr/>
            </a:pPr>
            <a:r>
              <a:rPr lang="ru-RU" sz="2400" b="1" dirty="0">
                <a:solidFill>
                  <a:srgbClr val="37441C"/>
                </a:solidFill>
              </a:rPr>
              <a:t>На судах его матросы</a:t>
            </a:r>
          </a:p>
          <a:p>
            <a:pPr>
              <a:defRPr/>
            </a:pPr>
            <a:r>
              <a:rPr lang="ru-RU" sz="2400" b="1" dirty="0">
                <a:solidFill>
                  <a:srgbClr val="37441C"/>
                </a:solidFill>
              </a:rPr>
              <a:t>С ленточками это носят.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3">
                    <a:lumMod val="50000"/>
                  </a:schemeClr>
                </a:solidFill>
              </a:rPr>
              <a:t>Головной убор</a:t>
            </a:r>
          </a:p>
        </p:txBody>
      </p:sp>
      <p:sp>
        <p:nvSpPr>
          <p:cNvPr id="5" name="Прямоугольник 20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007635"/>
                </a:solidFill>
                <a:latin typeface="Arial"/>
                <a:cs typeface="Arial"/>
              </a:rPr>
              <a:t>30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016" y="3567433"/>
            <a:ext cx="1052976" cy="1380581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5576" y="1635646"/>
            <a:ext cx="220075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Шлем</a:t>
            </a:r>
          </a:p>
        </p:txBody>
      </p:sp>
      <p:pic>
        <p:nvPicPr>
          <p:cNvPr id="8" name="Рисунок 12" descr="main_186971_orig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5717972" y="1282847"/>
            <a:ext cx="2462100" cy="2914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10"/>
          <p:cNvSpPr/>
          <p:nvPr/>
        </p:nvSpPr>
        <p:spPr bwMode="auto">
          <a:xfrm>
            <a:off x="683568" y="1059582"/>
            <a:ext cx="48965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37441C"/>
                </a:solidFill>
              </a:rPr>
              <a:t>Головной убор танкиста 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3">
                    <a:lumMod val="50000"/>
                  </a:schemeClr>
                </a:solidFill>
              </a:rPr>
              <a:t>Головной убор </a:t>
            </a:r>
          </a:p>
        </p:txBody>
      </p:sp>
      <p:sp>
        <p:nvSpPr>
          <p:cNvPr id="5" name="Прямоугольник 20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007635"/>
                </a:solidFill>
                <a:latin typeface="Arial"/>
                <a:cs typeface="Arial"/>
              </a:rPr>
              <a:t>40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2901" y="3579863"/>
            <a:ext cx="1043496" cy="1368151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537" y="2427734"/>
            <a:ext cx="216024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Фуражка</a:t>
            </a:r>
          </a:p>
        </p:txBody>
      </p:sp>
      <p:pic>
        <p:nvPicPr>
          <p:cNvPr id="8" name="Рисунок 12" descr="51407688_221c80fb8a7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 flipH="1">
            <a:off x="2699791" y="1707653"/>
            <a:ext cx="3932605" cy="3172301"/>
          </a:xfrm>
          <a:prstGeom prst="rect">
            <a:avLst/>
          </a:prstGeom>
        </p:spPr>
      </p:pic>
      <p:sp>
        <p:nvSpPr>
          <p:cNvPr id="9" name="Прямоугольник 10"/>
          <p:cNvSpPr/>
          <p:nvPr/>
        </p:nvSpPr>
        <p:spPr bwMode="auto">
          <a:xfrm>
            <a:off x="683568" y="1059582"/>
            <a:ext cx="820891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37441C"/>
                </a:solidFill>
              </a:rPr>
              <a:t>Головной убор, который предназначен для офицера?</a:t>
            </a:r>
            <a:r>
              <a:rPr lang="ru-RU" sz="2800"/>
              <a:t> </a:t>
            </a:r>
            <a:endParaRPr lang="ru-RU" sz="2800" b="1">
              <a:solidFill>
                <a:srgbClr val="37441C"/>
              </a:solidFill>
            </a:endParaRP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3">
                    <a:lumMod val="50000"/>
                  </a:schemeClr>
                </a:solidFill>
              </a:rPr>
              <a:t>Головной убор </a:t>
            </a:r>
          </a:p>
        </p:txBody>
      </p:sp>
      <p:sp>
        <p:nvSpPr>
          <p:cNvPr id="5" name="Прямоугольник 20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007635"/>
                </a:solidFill>
                <a:latin typeface="Arial"/>
                <a:cs typeface="Arial"/>
              </a:rPr>
              <a:t>50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4346" y="3579862"/>
            <a:ext cx="1055856" cy="1384357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9592" y="2400138"/>
            <a:ext cx="223224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Береты </a:t>
            </a:r>
          </a:p>
        </p:txBody>
      </p:sp>
      <p:pic>
        <p:nvPicPr>
          <p:cNvPr id="8" name="Рисунок 12" descr="0_6835c_3ad5ce00_XL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9FFF6"/>
              </a:clrFrom>
              <a:clrTo>
                <a:srgbClr val="F9FFF6">
                  <a:alpha val="0"/>
                </a:srgbClr>
              </a:clrTo>
            </a:clrChange>
          </a:blip>
          <a:stretch/>
        </p:blipFill>
        <p:spPr bwMode="auto">
          <a:xfrm>
            <a:off x="4283967" y="1159926"/>
            <a:ext cx="4320480" cy="2894721"/>
          </a:xfrm>
          <a:prstGeom prst="rect">
            <a:avLst/>
          </a:prstGeom>
        </p:spPr>
      </p:pic>
      <p:sp>
        <p:nvSpPr>
          <p:cNvPr id="9" name="Прямоугольник 13"/>
          <p:cNvSpPr/>
          <p:nvPr/>
        </p:nvSpPr>
        <p:spPr bwMode="auto">
          <a:xfrm>
            <a:off x="683568" y="1059582"/>
            <a:ext cx="7200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7441C"/>
                </a:solidFill>
              </a:rPr>
              <a:t>На десантниках надеты</a:t>
            </a:r>
          </a:p>
          <a:p>
            <a:pPr>
              <a:defRPr/>
            </a:pPr>
            <a:endParaRPr lang="ru-RU" sz="2400" b="1" dirty="0">
              <a:solidFill>
                <a:srgbClr val="37441C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37441C"/>
                </a:solidFill>
              </a:rPr>
              <a:t>Бирюзовые … .</a:t>
            </a:r>
            <a:endParaRPr lang="ru-RU" sz="2800" b="1" dirty="0">
              <a:solidFill>
                <a:srgbClr val="37441C"/>
              </a:solidFill>
            </a:endParaRP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4">
                    <a:lumMod val="75000"/>
                  </a:schemeClr>
                </a:solidFill>
              </a:rPr>
              <a:t>Техника</a:t>
            </a:r>
          </a:p>
        </p:txBody>
      </p:sp>
      <p:sp>
        <p:nvSpPr>
          <p:cNvPr id="5" name="Прямоугольник 17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10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3518" y="3553014"/>
            <a:ext cx="1063973" cy="139500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22260" y="2781069"/>
            <a:ext cx="122413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Танк</a:t>
            </a:r>
          </a:p>
        </p:txBody>
      </p:sp>
      <p:pic>
        <p:nvPicPr>
          <p:cNvPr id="8" name="Рисунок 13" descr="DYUYMOVOCHKA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4860032" y="1298045"/>
            <a:ext cx="3866276" cy="2691364"/>
          </a:xfrm>
          <a:prstGeom prst="rect">
            <a:avLst/>
          </a:prstGeom>
        </p:spPr>
      </p:pic>
      <p:sp>
        <p:nvSpPr>
          <p:cNvPr id="9" name="Прямоугольник 9"/>
          <p:cNvSpPr/>
          <p:nvPr/>
        </p:nvSpPr>
        <p:spPr bwMode="auto">
          <a:xfrm>
            <a:off x="665504" y="965128"/>
            <a:ext cx="69847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421C5E"/>
                </a:solidFill>
              </a:rPr>
              <a:t>С гусеницей, но не трактор,</a:t>
            </a:r>
          </a:p>
          <a:p>
            <a:pPr>
              <a:defRPr/>
            </a:pPr>
            <a:r>
              <a:rPr lang="ru-RU" sz="2400" b="1" dirty="0">
                <a:solidFill>
                  <a:srgbClr val="421C5E"/>
                </a:solidFill>
              </a:rPr>
              <a:t>Хоть машина, но без шин.</a:t>
            </a:r>
          </a:p>
          <a:p>
            <a:pPr>
              <a:defRPr/>
            </a:pPr>
            <a:r>
              <a:rPr lang="ru-RU" sz="2400" b="1" dirty="0">
                <a:solidFill>
                  <a:srgbClr val="421C5E"/>
                </a:solidFill>
              </a:rPr>
              <a:t>С дулом, башней и бойцами,</a:t>
            </a:r>
          </a:p>
          <a:p>
            <a:pPr>
              <a:defRPr/>
            </a:pPr>
            <a:r>
              <a:rPr lang="ru-RU" sz="2400" b="1" dirty="0">
                <a:solidFill>
                  <a:srgbClr val="421C5E"/>
                </a:solidFill>
              </a:rPr>
              <a:t>Командир у них один.</a:t>
            </a:r>
            <a:endParaRPr lang="ru-RU" sz="2800" b="1" dirty="0">
              <a:solidFill>
                <a:srgbClr val="421C5E"/>
              </a:solidFill>
            </a:endParaRP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7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20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783" y="3612452"/>
            <a:ext cx="1073561" cy="140757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71600" y="2600550"/>
            <a:ext cx="280831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Подводная лодка</a:t>
            </a:r>
          </a:p>
        </p:txBody>
      </p:sp>
      <p:sp>
        <p:nvSpPr>
          <p:cNvPr id="7" name="Прямоугольник 12"/>
          <p:cNvSpPr/>
          <p:nvPr/>
        </p:nvSpPr>
        <p:spPr bwMode="auto">
          <a:xfrm>
            <a:off x="467544" y="970362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81850"/>
                </a:solidFill>
              </a:rPr>
              <a:t>Железная рыба живёт под водой.</a:t>
            </a:r>
          </a:p>
          <a:p>
            <a:pPr>
              <a:defRPr/>
            </a:pPr>
            <a:r>
              <a:rPr lang="ru-RU" sz="2400" b="1" dirty="0">
                <a:solidFill>
                  <a:srgbClr val="381850"/>
                </a:solidFill>
              </a:rPr>
              <a:t>Она с огоньками и с длинной трубой.</a:t>
            </a:r>
          </a:p>
          <a:p>
            <a:pPr>
              <a:defRPr/>
            </a:pPr>
            <a:r>
              <a:rPr lang="ru-RU" sz="2400" b="1" dirty="0">
                <a:solidFill>
                  <a:srgbClr val="381850"/>
                </a:solidFill>
              </a:rPr>
              <a:t>Плывёт в океане не кит, не селёдка,</a:t>
            </a:r>
          </a:p>
          <a:p>
            <a:pPr>
              <a:defRPr/>
            </a:pPr>
            <a:r>
              <a:rPr lang="ru-RU" sz="2400" b="1" dirty="0">
                <a:solidFill>
                  <a:srgbClr val="381850"/>
                </a:solidFill>
              </a:rPr>
              <a:t>А с моряками…</a:t>
            </a:r>
          </a:p>
        </p:txBody>
      </p:sp>
      <p:sp>
        <p:nvSpPr>
          <p:cNvPr id="8" name="Прямоугольник 13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4">
                    <a:lumMod val="75000"/>
                  </a:schemeClr>
                </a:solidFill>
              </a:rPr>
              <a:t>Техника</a:t>
            </a:r>
          </a:p>
        </p:txBody>
      </p:sp>
      <p:pic>
        <p:nvPicPr>
          <p:cNvPr id="9" name="Рисунок 14" descr="bapl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3995938" y="1723166"/>
            <a:ext cx="4752528" cy="2182921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AutoShape 4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31866" y="1383190"/>
            <a:ext cx="612000" cy="504000"/>
          </a:xfrm>
          <a:prstGeom prst="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10</a:t>
            </a:r>
            <a:endParaRPr/>
          </a:p>
        </p:txBody>
      </p:sp>
      <p:sp>
        <p:nvSpPr>
          <p:cNvPr id="5" name="AutoShape 4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866905" y="1383190"/>
            <a:ext cx="612000" cy="504000"/>
          </a:xfrm>
          <a:prstGeom prst="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20</a:t>
            </a:r>
            <a:endParaRPr/>
          </a:p>
        </p:txBody>
      </p:sp>
      <p:sp>
        <p:nvSpPr>
          <p:cNvPr id="6" name="AutoShape 5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803530" y="1383190"/>
            <a:ext cx="612000" cy="504000"/>
          </a:xfrm>
          <a:prstGeom prst="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30</a:t>
            </a:r>
            <a:endParaRPr/>
          </a:p>
        </p:txBody>
      </p:sp>
      <p:sp>
        <p:nvSpPr>
          <p:cNvPr id="7" name="AutoShape 5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40155" y="1383190"/>
            <a:ext cx="612000" cy="504000"/>
          </a:xfrm>
          <a:prstGeom prst="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40</a:t>
            </a:r>
            <a:endParaRPr/>
          </a:p>
        </p:txBody>
      </p:sp>
      <p:sp>
        <p:nvSpPr>
          <p:cNvPr id="8" name="AutoShape 5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675191" y="1383190"/>
            <a:ext cx="612000" cy="504000"/>
          </a:xfrm>
          <a:prstGeom prst="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50</a:t>
            </a:r>
            <a:endParaRPr/>
          </a:p>
        </p:txBody>
      </p:sp>
      <p:sp>
        <p:nvSpPr>
          <p:cNvPr id="9" name="AutoShape 5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31866" y="2031690"/>
            <a:ext cx="612000" cy="504000"/>
          </a:xfrm>
          <a:prstGeom prst="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10</a:t>
            </a:r>
            <a:endParaRPr/>
          </a:p>
        </p:txBody>
      </p:sp>
      <p:sp>
        <p:nvSpPr>
          <p:cNvPr id="10" name="AutoShape 5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867697" y="2031690"/>
            <a:ext cx="612000" cy="504000"/>
          </a:xfrm>
          <a:prstGeom prst="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20</a:t>
            </a:r>
            <a:endParaRPr/>
          </a:p>
        </p:txBody>
      </p:sp>
      <p:sp>
        <p:nvSpPr>
          <p:cNvPr id="11" name="AutoShape 5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803528" y="2031690"/>
            <a:ext cx="612000" cy="504000"/>
          </a:xfrm>
          <a:prstGeom prst="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30</a:t>
            </a:r>
            <a:endParaRPr/>
          </a:p>
        </p:txBody>
      </p:sp>
      <p:sp>
        <p:nvSpPr>
          <p:cNvPr id="12" name="AutoShape 5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739359" y="2031690"/>
            <a:ext cx="612000" cy="504000"/>
          </a:xfrm>
          <a:prstGeom prst="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40</a:t>
            </a:r>
            <a:endParaRPr/>
          </a:p>
        </p:txBody>
      </p:sp>
      <p:sp>
        <p:nvSpPr>
          <p:cNvPr id="13" name="AutoShape 5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675191" y="2031690"/>
            <a:ext cx="612000" cy="504000"/>
          </a:xfrm>
          <a:prstGeom prst="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50</a:t>
            </a:r>
            <a:endParaRPr/>
          </a:p>
        </p:txBody>
      </p:sp>
      <p:sp>
        <p:nvSpPr>
          <p:cNvPr id="14" name="AutoShape 5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932185" y="3327834"/>
            <a:ext cx="612000" cy="504000"/>
          </a:xfrm>
          <a:prstGeom prst="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10</a:t>
            </a:r>
            <a:endParaRPr/>
          </a:p>
        </p:txBody>
      </p:sp>
      <p:sp>
        <p:nvSpPr>
          <p:cNvPr id="15" name="AutoShape 59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868017" y="3327834"/>
            <a:ext cx="612000" cy="504000"/>
          </a:xfrm>
          <a:prstGeom prst="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20</a:t>
            </a:r>
            <a:endParaRPr/>
          </a:p>
        </p:txBody>
      </p:sp>
      <p:sp>
        <p:nvSpPr>
          <p:cNvPr id="16" name="AutoShape 6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803848" y="3327834"/>
            <a:ext cx="612000" cy="504000"/>
          </a:xfrm>
          <a:prstGeom prst="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30</a:t>
            </a:r>
            <a:endParaRPr/>
          </a:p>
        </p:txBody>
      </p:sp>
      <p:sp>
        <p:nvSpPr>
          <p:cNvPr id="17" name="AutoShape 6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739679" y="3327834"/>
            <a:ext cx="612000" cy="504000"/>
          </a:xfrm>
          <a:prstGeom prst="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40</a:t>
            </a:r>
            <a:endParaRPr/>
          </a:p>
        </p:txBody>
      </p:sp>
      <p:sp>
        <p:nvSpPr>
          <p:cNvPr id="18" name="AutoShape 6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675511" y="3327834"/>
            <a:ext cx="612000" cy="504000"/>
          </a:xfrm>
          <a:prstGeom prst="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50</a:t>
            </a:r>
            <a:endParaRPr/>
          </a:p>
        </p:txBody>
      </p:sp>
      <p:sp>
        <p:nvSpPr>
          <p:cNvPr id="19" name="AutoShape 63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923928" y="2679762"/>
            <a:ext cx="612000" cy="504000"/>
          </a:xfrm>
          <a:prstGeom prst="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10</a:t>
            </a:r>
            <a:endParaRPr/>
          </a:p>
        </p:txBody>
      </p:sp>
      <p:sp>
        <p:nvSpPr>
          <p:cNvPr id="20" name="AutoShape 6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861824" y="2682873"/>
            <a:ext cx="612000" cy="504000"/>
          </a:xfrm>
          <a:prstGeom prst="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20</a:t>
            </a:r>
            <a:endParaRPr/>
          </a:p>
        </p:txBody>
      </p:sp>
      <p:sp>
        <p:nvSpPr>
          <p:cNvPr id="21" name="AutoShape 65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799720" y="2682873"/>
            <a:ext cx="612000" cy="504000"/>
          </a:xfrm>
          <a:prstGeom prst="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30</a:t>
            </a:r>
            <a:endParaRPr/>
          </a:p>
        </p:txBody>
      </p:sp>
      <p:sp>
        <p:nvSpPr>
          <p:cNvPr id="22" name="AutoShape 66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737616" y="2682873"/>
            <a:ext cx="612000" cy="504000"/>
          </a:xfrm>
          <a:prstGeom prst="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40</a:t>
            </a:r>
            <a:endParaRPr/>
          </a:p>
        </p:txBody>
      </p:sp>
      <p:sp>
        <p:nvSpPr>
          <p:cNvPr id="23" name="AutoShape 67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675511" y="2682873"/>
            <a:ext cx="612000" cy="504000"/>
          </a:xfrm>
          <a:prstGeom prst="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50</a:t>
            </a:r>
            <a:endParaRPr/>
          </a:p>
        </p:txBody>
      </p:sp>
      <p:sp>
        <p:nvSpPr>
          <p:cNvPr id="24" name="AutoShape 68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3931866" y="3975906"/>
            <a:ext cx="612000" cy="504000"/>
          </a:xfrm>
          <a:prstGeom prst="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10</a:t>
            </a:r>
            <a:endParaRPr/>
          </a:p>
        </p:txBody>
      </p:sp>
      <p:sp>
        <p:nvSpPr>
          <p:cNvPr id="25" name="AutoShape 70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4867697" y="3975906"/>
            <a:ext cx="612000" cy="504000"/>
          </a:xfrm>
          <a:prstGeom prst="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20</a:t>
            </a:r>
            <a:endParaRPr/>
          </a:p>
        </p:txBody>
      </p:sp>
      <p:sp>
        <p:nvSpPr>
          <p:cNvPr id="26" name="AutoShape 7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803528" y="3975906"/>
            <a:ext cx="612000" cy="504000"/>
          </a:xfrm>
          <a:prstGeom prst="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30</a:t>
            </a:r>
            <a:endParaRPr/>
          </a:p>
        </p:txBody>
      </p:sp>
      <p:sp>
        <p:nvSpPr>
          <p:cNvPr id="27" name="AutoShape 72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739359" y="3975906"/>
            <a:ext cx="612000" cy="504000"/>
          </a:xfrm>
          <a:prstGeom prst="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40</a:t>
            </a:r>
            <a:endParaRPr/>
          </a:p>
        </p:txBody>
      </p:sp>
      <p:sp>
        <p:nvSpPr>
          <p:cNvPr id="28" name="AutoShape 73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675191" y="3975906"/>
            <a:ext cx="612000" cy="504000"/>
          </a:xfrm>
          <a:prstGeom prst="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/>
                <a:cs typeface="Arial"/>
              </a:rPr>
              <a:t>50</a:t>
            </a:r>
            <a:endParaRPr/>
          </a:p>
        </p:txBody>
      </p:sp>
      <p:sp>
        <p:nvSpPr>
          <p:cNvPr id="29" name="AutoShape 47"/>
          <p:cNvSpPr>
            <a:spLocks noChangeArrowheads="1"/>
          </p:cNvSpPr>
          <p:nvPr/>
        </p:nvSpPr>
        <p:spPr bwMode="auto">
          <a:xfrm>
            <a:off x="467544" y="1383190"/>
            <a:ext cx="3204000" cy="504000"/>
          </a:xfrm>
          <a:prstGeom prst="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800" b="1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AutoShape 68"/>
          <p:cNvSpPr>
            <a:spLocks noChangeArrowheads="1"/>
          </p:cNvSpPr>
          <p:nvPr/>
        </p:nvSpPr>
        <p:spPr bwMode="auto">
          <a:xfrm>
            <a:off x="467544" y="3975906"/>
            <a:ext cx="3204000" cy="504000"/>
          </a:xfrm>
          <a:prstGeom prst="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 b="1" cap="all"/>
          </a:p>
        </p:txBody>
      </p:sp>
      <p:sp>
        <p:nvSpPr>
          <p:cNvPr id="31" name="AutoShape 47"/>
          <p:cNvSpPr>
            <a:spLocks noChangeArrowheads="1"/>
          </p:cNvSpPr>
          <p:nvPr/>
        </p:nvSpPr>
        <p:spPr bwMode="auto">
          <a:xfrm>
            <a:off x="467864" y="2682873"/>
            <a:ext cx="3204000" cy="504000"/>
          </a:xfrm>
          <a:prstGeom prst="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 b="1" cap="all"/>
          </a:p>
        </p:txBody>
      </p:sp>
      <p:sp>
        <p:nvSpPr>
          <p:cNvPr id="32" name="AutoShape 47"/>
          <p:cNvSpPr>
            <a:spLocks noChangeArrowheads="1"/>
          </p:cNvSpPr>
          <p:nvPr/>
        </p:nvSpPr>
        <p:spPr bwMode="auto">
          <a:xfrm>
            <a:off x="467544" y="2031690"/>
            <a:ext cx="3204000" cy="504000"/>
          </a:xfrm>
          <a:prstGeom prst="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 b="1" cap="all"/>
          </a:p>
        </p:txBody>
      </p:sp>
      <p:sp>
        <p:nvSpPr>
          <p:cNvPr id="33" name="AutoShape 47"/>
          <p:cNvSpPr>
            <a:spLocks noChangeArrowheads="1"/>
          </p:cNvSpPr>
          <p:nvPr/>
        </p:nvSpPr>
        <p:spPr bwMode="auto">
          <a:xfrm>
            <a:off x="467864" y="3329024"/>
            <a:ext cx="3204000" cy="504000"/>
          </a:xfrm>
          <a:prstGeom prst="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 b="1" cap="all"/>
          </a:p>
        </p:txBody>
      </p:sp>
      <p:pic>
        <p:nvPicPr>
          <p:cNvPr id="34" name="Picture 2" descr="http://serp-dm.ru/_nw/0/71629456.jpg"/>
          <p:cNvPicPr>
            <a:picLocks noChangeAspect="1" noChangeArrowheads="1"/>
          </p:cNvPicPr>
          <p:nvPr/>
        </p:nvPicPr>
        <p:blipFill>
          <a:blip r:embed="rId27"/>
          <a:stretch/>
        </p:blipFill>
        <p:spPr bwMode="auto">
          <a:xfrm>
            <a:off x="140618" y="0"/>
            <a:ext cx="1157907" cy="151815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11"/>
          <p:cNvPicPr>
            <a:picLocks noChangeAspect="1"/>
          </p:cNvPicPr>
          <p:nvPr/>
        </p:nvPicPr>
        <p:blipFill>
          <a:blip r:embed="rId28"/>
          <a:stretch/>
        </p:blipFill>
        <p:spPr bwMode="auto">
          <a:xfrm>
            <a:off x="1835696" y="195486"/>
            <a:ext cx="5617440" cy="537363"/>
          </a:xfrm>
          <a:prstGeom prst="rect">
            <a:avLst/>
          </a:prstGeom>
        </p:spPr>
      </p:pic>
      <p:pic>
        <p:nvPicPr>
          <p:cNvPr id="36" name="Рисунок 42" descr="Рисунок40.png"/>
          <p:cNvPicPr>
            <a:picLocks noChangeAspect="1"/>
          </p:cNvPicPr>
          <p:nvPr/>
        </p:nvPicPr>
        <p:blipFill>
          <a:blip r:embed="rId29"/>
          <a:stretch/>
        </p:blipFill>
        <p:spPr bwMode="auto">
          <a:xfrm>
            <a:off x="7380312" y="4683791"/>
            <a:ext cx="1152128" cy="225600"/>
          </a:xfrm>
          <a:prstGeom prst="rect">
            <a:avLst/>
          </a:prstGeom>
        </p:spPr>
      </p:pic>
      <p:sp>
        <p:nvSpPr>
          <p:cNvPr id="37" name="Прямоугольник 34"/>
          <p:cNvSpPr/>
          <p:nvPr/>
        </p:nvSpPr>
        <p:spPr bwMode="auto">
          <a:xfrm>
            <a:off x="467544" y="1347614"/>
            <a:ext cx="32403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800" b="1">
                <a:ln w="11430"/>
                <a:solidFill>
                  <a:srgbClr val="264B96"/>
                </a:solidFill>
              </a:rPr>
              <a:t>Служба на море</a:t>
            </a:r>
          </a:p>
        </p:txBody>
      </p:sp>
      <p:sp>
        <p:nvSpPr>
          <p:cNvPr id="38" name="Прямоугольник 35"/>
          <p:cNvSpPr/>
          <p:nvPr/>
        </p:nvSpPr>
        <p:spPr bwMode="auto">
          <a:xfrm>
            <a:off x="467544" y="1995686"/>
            <a:ext cx="31683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800" b="1">
                <a:ln w="11430"/>
                <a:solidFill>
                  <a:srgbClr val="A40000"/>
                </a:solidFill>
              </a:rPr>
              <a:t>Профессии</a:t>
            </a:r>
            <a:endParaRPr lang="ru-RU" sz="3600" b="1">
              <a:ln w="11430"/>
              <a:solidFill>
                <a:srgbClr val="A40000"/>
              </a:solidFill>
            </a:endParaRPr>
          </a:p>
        </p:txBody>
      </p:sp>
      <p:sp>
        <p:nvSpPr>
          <p:cNvPr id="39" name="Прямоугольник 36"/>
          <p:cNvSpPr/>
          <p:nvPr/>
        </p:nvSpPr>
        <p:spPr bwMode="auto">
          <a:xfrm>
            <a:off x="467544" y="2643758"/>
            <a:ext cx="31683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800" b="1">
                <a:ln w="11430"/>
                <a:solidFill>
                  <a:schemeClr val="accent3">
                    <a:lumMod val="50000"/>
                  </a:schemeClr>
                </a:solidFill>
              </a:rPr>
              <a:t>Головной убор </a:t>
            </a:r>
          </a:p>
        </p:txBody>
      </p:sp>
      <p:sp>
        <p:nvSpPr>
          <p:cNvPr id="40" name="Прямоугольник 37"/>
          <p:cNvSpPr/>
          <p:nvPr/>
        </p:nvSpPr>
        <p:spPr bwMode="auto">
          <a:xfrm>
            <a:off x="467544" y="3291829"/>
            <a:ext cx="31683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800" b="1">
                <a:ln w="11430"/>
                <a:solidFill>
                  <a:schemeClr val="accent4">
                    <a:lumMod val="75000"/>
                  </a:schemeClr>
                </a:solidFill>
              </a:rPr>
              <a:t>Техника</a:t>
            </a:r>
          </a:p>
        </p:txBody>
      </p:sp>
      <p:sp>
        <p:nvSpPr>
          <p:cNvPr id="41" name="Прямоугольник 38"/>
          <p:cNvSpPr/>
          <p:nvPr/>
        </p:nvSpPr>
        <p:spPr bwMode="auto">
          <a:xfrm>
            <a:off x="395536" y="3939902"/>
            <a:ext cx="33123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800" b="1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</a:p>
        </p:txBody>
      </p:sp>
      <p:pic>
        <p:nvPicPr>
          <p:cNvPr id="42" name="Рисунок 40" descr="5016520-thumb.png"/>
          <p:cNvPicPr>
            <a:picLocks noChangeAspect="1"/>
          </p:cNvPicPr>
          <p:nvPr/>
        </p:nvPicPr>
        <p:blipFill>
          <a:blip r:embed="rId30"/>
          <a:stretch/>
        </p:blipFill>
        <p:spPr bwMode="auto">
          <a:xfrm>
            <a:off x="7884368" y="0"/>
            <a:ext cx="1141839" cy="1685355"/>
          </a:xfrm>
          <a:prstGeom prst="rect">
            <a:avLst/>
          </a:prstGeom>
        </p:spPr>
      </p:pic>
      <p:sp>
        <p:nvSpPr>
          <p:cNvPr id="43" name="Прямоугольник 43"/>
          <p:cNvSpPr/>
          <p:nvPr/>
        </p:nvSpPr>
        <p:spPr bwMode="auto">
          <a:xfrm>
            <a:off x="2843807" y="483518"/>
            <a:ext cx="34243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000" b="1" cap="none" spc="50">
                <a:ln w="11430"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31"/>
                  <a:stretch/>
                </a:blipFill>
              </a:rPr>
              <a:t>23 февраля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4">
                    <a:lumMod val="75000"/>
                  </a:schemeClr>
                </a:solidFill>
              </a:rPr>
              <a:t>Техника</a:t>
            </a:r>
          </a:p>
        </p:txBody>
      </p:sp>
      <p:sp>
        <p:nvSpPr>
          <p:cNvPr id="5" name="Прямоугольник 17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30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4360" y="3507854"/>
            <a:ext cx="1098417" cy="144016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9552" y="2067694"/>
            <a:ext cx="20567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Катюша</a:t>
            </a:r>
          </a:p>
        </p:txBody>
      </p:sp>
      <p:sp>
        <p:nvSpPr>
          <p:cNvPr id="8" name="Прямоугольник 11"/>
          <p:cNvSpPr/>
          <p:nvPr/>
        </p:nvSpPr>
        <p:spPr bwMode="auto">
          <a:xfrm>
            <a:off x="323528" y="1059583"/>
            <a:ext cx="76328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381850"/>
                </a:solidFill>
              </a:rPr>
              <a:t>Имя девичье носила и врага огнём косила,</a:t>
            </a:r>
            <a:br>
              <a:rPr lang="ru-RU" sz="2400" b="1">
                <a:solidFill>
                  <a:srgbClr val="381850"/>
                </a:solidFill>
              </a:rPr>
            </a:br>
            <a:r>
              <a:rPr lang="ru-RU" sz="2400" b="1">
                <a:solidFill>
                  <a:srgbClr val="381850"/>
                </a:solidFill>
              </a:rPr>
              <a:t>Вражьи замыслы поруша, легендарная …  </a:t>
            </a:r>
          </a:p>
        </p:txBody>
      </p:sp>
      <p:pic>
        <p:nvPicPr>
          <p:cNvPr id="9" name="Рисунок 12" descr="0_11758a_81e8dc6c_orig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15816" y="1935069"/>
            <a:ext cx="4301780" cy="2975488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4">
                    <a:lumMod val="75000"/>
                  </a:schemeClr>
                </a:solidFill>
              </a:rPr>
              <a:t>Техника</a:t>
            </a:r>
          </a:p>
        </p:txBody>
      </p:sp>
      <p:sp>
        <p:nvSpPr>
          <p:cNvPr id="5" name="Прямоугольник 17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40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9326" y="3468436"/>
            <a:ext cx="1128482" cy="1479578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0525" y="2671526"/>
            <a:ext cx="237626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Вертолёт</a:t>
            </a:r>
          </a:p>
        </p:txBody>
      </p:sp>
      <p:sp>
        <p:nvSpPr>
          <p:cNvPr id="8" name="Прямоугольник 12"/>
          <p:cNvSpPr/>
          <p:nvPr/>
        </p:nvSpPr>
        <p:spPr bwMode="auto">
          <a:xfrm>
            <a:off x="539552" y="956016"/>
            <a:ext cx="5400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81850"/>
                </a:solidFill>
              </a:rPr>
              <a:t>Без разгона ввысь взлетает,</a:t>
            </a:r>
          </a:p>
          <a:p>
            <a:pPr>
              <a:defRPr/>
            </a:pPr>
            <a:r>
              <a:rPr lang="ru-RU" sz="2400" b="1" dirty="0">
                <a:solidFill>
                  <a:srgbClr val="381850"/>
                </a:solidFill>
              </a:rPr>
              <a:t>Стрекозу напоминает.</a:t>
            </a:r>
          </a:p>
          <a:p>
            <a:pPr>
              <a:defRPr/>
            </a:pPr>
            <a:r>
              <a:rPr lang="ru-RU" sz="2400" b="1" dirty="0">
                <a:solidFill>
                  <a:srgbClr val="381850"/>
                </a:solidFill>
              </a:rPr>
              <a:t>Отправляется в полёт</a:t>
            </a:r>
          </a:p>
          <a:p>
            <a:pPr>
              <a:defRPr/>
            </a:pPr>
            <a:r>
              <a:rPr lang="ru-RU" sz="2400" b="1" dirty="0">
                <a:solidFill>
                  <a:srgbClr val="381850"/>
                </a:solidFill>
              </a:rPr>
              <a:t>Быстроходный …  </a:t>
            </a:r>
          </a:p>
        </p:txBody>
      </p:sp>
      <p:pic>
        <p:nvPicPr>
          <p:cNvPr id="9" name="Рисунок 13" descr="l_29337_helicopter-five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3563888" y="1498807"/>
            <a:ext cx="5472608" cy="2345437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4">
                    <a:lumMod val="75000"/>
                  </a:schemeClr>
                </a:solidFill>
              </a:rPr>
              <a:t>Техника</a:t>
            </a:r>
          </a:p>
        </p:txBody>
      </p:sp>
      <p:sp>
        <p:nvSpPr>
          <p:cNvPr id="5" name="Прямоугольник 17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50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4360" y="3507854"/>
            <a:ext cx="1098417" cy="144016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55165" y="2799619"/>
            <a:ext cx="20567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Самолёт</a:t>
            </a:r>
          </a:p>
        </p:txBody>
      </p:sp>
      <p:sp>
        <p:nvSpPr>
          <p:cNvPr id="8" name="Прямоугольник 11"/>
          <p:cNvSpPr/>
          <p:nvPr/>
        </p:nvSpPr>
        <p:spPr bwMode="auto">
          <a:xfrm>
            <a:off x="827584" y="909185"/>
            <a:ext cx="36724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5A2781"/>
                </a:solidFill>
              </a:rPr>
              <a:t>Вот стальная птица</a:t>
            </a:r>
          </a:p>
          <a:p>
            <a:pPr>
              <a:defRPr/>
            </a:pPr>
            <a:r>
              <a:rPr lang="ru-RU" sz="2400" b="1" dirty="0">
                <a:solidFill>
                  <a:srgbClr val="5A2781"/>
                </a:solidFill>
              </a:rPr>
              <a:t>В небеса стремится,</a:t>
            </a:r>
          </a:p>
          <a:p>
            <a:pPr>
              <a:defRPr/>
            </a:pPr>
            <a:r>
              <a:rPr lang="ru-RU" sz="2400" b="1" dirty="0">
                <a:solidFill>
                  <a:srgbClr val="5A2781"/>
                </a:solidFill>
              </a:rPr>
              <a:t>А ведёт её пилот.</a:t>
            </a:r>
          </a:p>
          <a:p>
            <a:pPr>
              <a:defRPr/>
            </a:pPr>
            <a:r>
              <a:rPr lang="ru-RU" sz="2400" b="1" dirty="0">
                <a:solidFill>
                  <a:srgbClr val="5A2781"/>
                </a:solidFill>
              </a:rPr>
              <a:t>Что за птица?</a:t>
            </a:r>
          </a:p>
        </p:txBody>
      </p:sp>
      <p:pic>
        <p:nvPicPr>
          <p:cNvPr id="9" name="Рисунок 12" descr="10-tankbuster-png-aircraft-resources-by-roen911-on-deviantart-9tGIPn-clipar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21441" y="1166941"/>
            <a:ext cx="5040560" cy="2311701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/>
        </p:nvSpPr>
        <p:spPr bwMode="auto">
          <a:xfrm>
            <a:off x="1835696" y="304804"/>
            <a:ext cx="54755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</a:p>
        </p:txBody>
      </p:sp>
      <p:sp>
        <p:nvSpPr>
          <p:cNvPr id="5" name="Прямоугольник 15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505" y="3472644"/>
            <a:ext cx="1152128" cy="151058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67469" y="2849366"/>
            <a:ext cx="184071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Шинель</a:t>
            </a:r>
          </a:p>
        </p:txBody>
      </p:sp>
      <p:sp>
        <p:nvSpPr>
          <p:cNvPr id="8" name="Прямоугольник 13"/>
          <p:cNvSpPr/>
          <p:nvPr/>
        </p:nvSpPr>
        <p:spPr bwMode="auto">
          <a:xfrm>
            <a:off x="683569" y="1046140"/>
            <a:ext cx="51129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Подтвердит солдат любой: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В ней не холодно зимой.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То солдатская модель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Сшита из сукна .</a:t>
            </a:r>
          </a:p>
        </p:txBody>
      </p:sp>
      <p:pic>
        <p:nvPicPr>
          <p:cNvPr id="9" name="Рисунок 14" descr="3766_html_62544e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/>
        </p:blipFill>
        <p:spPr bwMode="auto">
          <a:xfrm>
            <a:off x="6156176" y="611829"/>
            <a:ext cx="1689355" cy="3196525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5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20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6367" y="3507854"/>
            <a:ext cx="1098417" cy="144016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37377" y="2801792"/>
            <a:ext cx="187220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Бинокль</a:t>
            </a:r>
          </a:p>
        </p:txBody>
      </p:sp>
      <p:sp>
        <p:nvSpPr>
          <p:cNvPr id="7" name="Прямоугольник 7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</a:p>
        </p:txBody>
      </p:sp>
      <p:sp>
        <p:nvSpPr>
          <p:cNvPr id="8" name="Прямоугольник 9"/>
          <p:cNvSpPr/>
          <p:nvPr/>
        </p:nvSpPr>
        <p:spPr bwMode="auto">
          <a:xfrm>
            <a:off x="613065" y="830357"/>
            <a:ext cx="496704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Дальнозоркого мне дали —</a:t>
            </a:r>
            <a:endParaRPr dirty="0"/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Он ко мне приблизил дали. Отдалённые леса,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Деревушку, небеса,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Поле, речки берега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И укрытие врага.</a:t>
            </a:r>
          </a:p>
          <a:p>
            <a:pPr>
              <a:defRPr/>
            </a:pPr>
            <a:endParaRPr lang="ru-RU" sz="2400" b="1" dirty="0">
              <a:solidFill>
                <a:srgbClr val="6F3505"/>
              </a:solidFill>
            </a:endParaRPr>
          </a:p>
        </p:txBody>
      </p:sp>
      <p:pic>
        <p:nvPicPr>
          <p:cNvPr id="9" name="Рисунок 13" descr="654325_272266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/>
        </p:blipFill>
        <p:spPr bwMode="auto">
          <a:xfrm>
            <a:off x="5362585" y="1417228"/>
            <a:ext cx="3211431" cy="2248002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5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30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9513" y="3436640"/>
            <a:ext cx="1152128" cy="151058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91680" y="2904807"/>
            <a:ext cx="228648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Винтовка</a:t>
            </a:r>
          </a:p>
        </p:txBody>
      </p:sp>
      <p:sp>
        <p:nvSpPr>
          <p:cNvPr id="7" name="Прямоугольник 7"/>
          <p:cNvSpPr/>
          <p:nvPr/>
        </p:nvSpPr>
        <p:spPr bwMode="auto">
          <a:xfrm>
            <a:off x="2051720" y="86853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</a:p>
        </p:txBody>
      </p:sp>
      <p:sp>
        <p:nvSpPr>
          <p:cNvPr id="8" name="Прямоугольник 13"/>
          <p:cNvSpPr/>
          <p:nvPr/>
        </p:nvSpPr>
        <p:spPr bwMode="auto">
          <a:xfrm>
            <a:off x="576014" y="789441"/>
            <a:ext cx="43204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Из неё стреляют метко,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И промазывают редко,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Но бойцу нужна сноровка.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Что в руках стрелка? - </a:t>
            </a:r>
          </a:p>
        </p:txBody>
      </p:sp>
      <p:pic>
        <p:nvPicPr>
          <p:cNvPr id="9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4493" y="1347614"/>
            <a:ext cx="3411380" cy="2271979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5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40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6367" y="3507854"/>
            <a:ext cx="1098417" cy="144016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2362" y="2571750"/>
            <a:ext cx="212874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Пушки</a:t>
            </a:r>
          </a:p>
        </p:txBody>
      </p:sp>
      <p:sp>
        <p:nvSpPr>
          <p:cNvPr id="7" name="Прямоугольник 7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</a:p>
        </p:txBody>
      </p:sp>
      <p:sp>
        <p:nvSpPr>
          <p:cNvPr id="8" name="Прямоугольник 9"/>
          <p:cNvSpPr/>
          <p:nvPr/>
        </p:nvSpPr>
        <p:spPr bwMode="auto">
          <a:xfrm>
            <a:off x="611560" y="607843"/>
            <a:ext cx="5400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Стоят подружки,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Грозные старушки.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Если только охнут,</a:t>
            </a:r>
          </a:p>
          <a:p>
            <a:pPr>
              <a:defRPr/>
            </a:pPr>
            <a:r>
              <a:rPr lang="ru-RU" sz="2400" b="1" dirty="0">
                <a:solidFill>
                  <a:srgbClr val="6F3505"/>
                </a:solidFill>
              </a:rPr>
              <a:t>Вокруг все люди глохнут.</a:t>
            </a:r>
          </a:p>
        </p:txBody>
      </p:sp>
      <p:pic>
        <p:nvPicPr>
          <p:cNvPr id="9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4572" y="1014691"/>
            <a:ext cx="3752253" cy="2493163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PhAnim="0" showMasterSp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5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>
              <a:defRPr/>
            </a:pPr>
            <a:r>
              <a:rPr b="1" cap="none" lang="ru-RU" spc="0" sz="4400">
                <a:ln w="11430"/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50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9513" y="3436640"/>
            <a:ext cx="1152128" cy="151058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93065" y="2581361"/>
            <a:ext cx="245040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indent="-285750" marL="742950">
              <a:defRPr>
                <a:solidFill>
                  <a:schemeClr val="tx1"/>
                </a:solidFill>
                <a:latin typeface="Georgia"/>
              </a:defRPr>
            </a:lvl2pPr>
            <a:lvl3pPr indent="-228600" marL="1143000">
              <a:defRPr>
                <a:solidFill>
                  <a:schemeClr val="tx1"/>
                </a:solidFill>
                <a:latin typeface="Georgia"/>
              </a:defRPr>
            </a:lvl3pPr>
            <a:lvl4pPr indent="-228600" marL="1600200">
              <a:defRPr>
                <a:solidFill>
                  <a:schemeClr val="tx1"/>
                </a:solidFill>
                <a:latin typeface="Georgia"/>
              </a:defRPr>
            </a:lvl4pPr>
            <a:lvl5pPr indent="-228600" marL="2057400">
              <a:defRPr>
                <a:solidFill>
                  <a:schemeClr val="tx1"/>
                </a:solidFill>
                <a:latin typeface="Georgia"/>
              </a:defRPr>
            </a:lvl5pPr>
            <a:lvl6pPr indent="-228600" marL="2514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indent="-228600" marL="29718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indent="-228600" marL="34290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indent="-228600" marL="3886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b="1" dirty="0" i="1" lang="ru-RU" sz="2800">
                <a:solidFill>
                  <a:srgbClr val="C00000"/>
                </a:solidFill>
              </a:rPr>
              <a:t>Граната</a:t>
            </a:r>
          </a:p>
        </p:txBody>
      </p:sp>
      <p:sp>
        <p:nvSpPr>
          <p:cNvPr id="7" name="Прямоугольник 7"/>
          <p:cNvSpPr/>
          <p:nvPr/>
        </p:nvSpPr>
        <p:spPr bwMode="auto">
          <a:xfrm>
            <a:off x="1907704" y="304805"/>
            <a:ext cx="5403560" cy="646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>
              <a:defRPr/>
            </a:pPr>
            <a:r>
              <a:rPr b="1" lang="ru-RU" sz="3600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</a:p>
        </p:txBody>
      </p:sp>
      <p:sp>
        <p:nvSpPr>
          <p:cNvPr id="8" name="Прямоугольник 9"/>
          <p:cNvSpPr/>
          <p:nvPr/>
        </p:nvSpPr>
        <p:spPr bwMode="auto">
          <a:xfrm>
            <a:off x="569984" y="794899"/>
            <a:ext cx="6912768" cy="15696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defRPr/>
            </a:pPr>
            <a:r>
              <a:rPr b="1" dirty="0" lang="ru-RU" sz="2400">
                <a:solidFill>
                  <a:srgbClr val="6F3505"/>
                </a:solidFill>
              </a:rPr>
              <a:t>Злодейка буйная и злая,</a:t>
            </a:r>
          </a:p>
          <a:p>
            <a:pPr>
              <a:defRPr/>
            </a:pPr>
            <a:r>
              <a:rPr b="1" dirty="0" lang="ru-RU" sz="2400">
                <a:solidFill>
                  <a:srgbClr val="6F3505"/>
                </a:solidFill>
              </a:rPr>
              <a:t>Зовется попросту – ручная.</a:t>
            </a:r>
          </a:p>
          <a:p>
            <a:pPr>
              <a:defRPr/>
            </a:pPr>
            <a:r>
              <a:rPr b="1" dirty="0" lang="ru-RU" sz="2400">
                <a:solidFill>
                  <a:srgbClr val="6F3505"/>
                </a:solidFill>
              </a:rPr>
              <a:t>Но только вот не виновата</a:t>
            </a:r>
          </a:p>
          <a:p>
            <a:pPr>
              <a:defRPr/>
            </a:pPr>
            <a:r>
              <a:rPr b="1" dirty="0" lang="ru-RU" sz="2400">
                <a:solidFill>
                  <a:srgbClr val="6F3505"/>
                </a:solidFill>
              </a:rPr>
              <a:t>В том, что взрывается…</a:t>
            </a:r>
          </a:p>
        </p:txBody>
      </p:sp>
      <p:pic>
        <p:nvPicPr>
          <p:cNvPr id="9" name="Рисунок 1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8"/>
          <a:stretch/>
        </p:blipFill>
        <p:spPr bwMode="auto">
          <a:xfrm>
            <a:off x="6279810" y="1147450"/>
            <a:ext cx="2273824" cy="2697154"/>
          </a:xfrm>
          <a:prstGeom prst="rect">
            <a:avLst/>
          </a:prstGeom>
        </p:spPr>
      </p:pic>
      <p:pic>
        <p:nvPicPr>
          <p:cNvPr id="10" name="Picture 13">
            <a:hlinkClick action="ppaction://hlinksldjump" r:id="rId4"/>
          </p:cNvPr>
          <p:cNvPicPr>
            <a:picLocks noChangeArrowheads="1" noChangeAspect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p14:dur="2000" spd="slow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5"/>
                    </p:tgtEl>
                  </p:cond>
                </p:stCondLst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264B96"/>
                </a:solidFill>
              </a:rPr>
              <a:t>Служба на море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3996" y="2520795"/>
            <a:ext cx="208823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Капитан</a:t>
            </a:r>
          </a:p>
        </p:txBody>
      </p:sp>
      <p:sp>
        <p:nvSpPr>
          <p:cNvPr id="6" name="Прямоугольник 8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264B96"/>
                </a:solidFill>
                <a:latin typeface="Arial"/>
                <a:cs typeface="Arial"/>
              </a:rPr>
              <a:t>10</a:t>
            </a:r>
          </a:p>
        </p:txBody>
      </p:sp>
      <p:pic>
        <p:nvPicPr>
          <p:cNvPr id="7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996" y="3725683"/>
            <a:ext cx="1080000" cy="1416012"/>
          </a:xfrm>
          <a:prstGeom prst="rect">
            <a:avLst/>
          </a:prstGeom>
        </p:spPr>
      </p:pic>
      <p:pic>
        <p:nvPicPr>
          <p:cNvPr id="8" name="Рисунок 9" descr="3d78fe2d9f15d2bd64bdf261638ca00e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70932" y="970331"/>
            <a:ext cx="2689500" cy="2880320"/>
          </a:xfrm>
          <a:prstGeom prst="rect">
            <a:avLst/>
          </a:prstGeom>
        </p:spPr>
      </p:pic>
      <p:sp>
        <p:nvSpPr>
          <p:cNvPr id="9" name="Прямоугольник 12"/>
          <p:cNvSpPr/>
          <p:nvPr/>
        </p:nvSpPr>
        <p:spPr bwMode="auto">
          <a:xfrm>
            <a:off x="683568" y="951135"/>
            <a:ext cx="55446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</a:rPr>
              <a:t>Он водил вокруг Земли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</a:rPr>
              <a:t>И суда, и корабли,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</a:rPr>
              <a:t>Повидал он много стран,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</a:rPr>
              <a:t>Мой знакомый …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44575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55576" y="2859782"/>
            <a:ext cx="194421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Моряк </a:t>
            </a:r>
          </a:p>
        </p:txBody>
      </p:sp>
      <p:sp>
        <p:nvSpPr>
          <p:cNvPr id="5" name="Прямоугольник 8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264B96"/>
                </a:solidFill>
                <a:latin typeface="Arial"/>
                <a:cs typeface="Arial"/>
              </a:rPr>
              <a:t>20</a:t>
            </a:r>
          </a:p>
        </p:txBody>
      </p:sp>
      <p:pic>
        <p:nvPicPr>
          <p:cNvPr id="6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0015" y="3627335"/>
            <a:ext cx="1053337" cy="1381054"/>
          </a:xfrm>
          <a:prstGeom prst="rect">
            <a:avLst/>
          </a:prstGeom>
        </p:spPr>
      </p:pic>
      <p:sp>
        <p:nvSpPr>
          <p:cNvPr id="7" name="Прямоугольник 13"/>
          <p:cNvSpPr/>
          <p:nvPr/>
        </p:nvSpPr>
        <p:spPr bwMode="auto">
          <a:xfrm>
            <a:off x="343362" y="794739"/>
            <a:ext cx="51845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Полосатая рубашка,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Вьются ленты за фуражкой.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Он готов с волною спорить,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Ведь его стихия — море.</a:t>
            </a:r>
            <a:endParaRPr lang="ru-RU" sz="2400" b="1" dirty="0">
              <a:ln w="11430"/>
              <a:solidFill>
                <a:srgbClr val="002060"/>
              </a:solidFill>
            </a:endParaRPr>
          </a:p>
        </p:txBody>
      </p:sp>
      <p:sp>
        <p:nvSpPr>
          <p:cNvPr id="8" name="Прямоугольник 16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264B96"/>
                </a:solidFill>
              </a:rPr>
              <a:t>Служба на море</a:t>
            </a:r>
          </a:p>
        </p:txBody>
      </p:sp>
      <p:pic>
        <p:nvPicPr>
          <p:cNvPr id="9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15" descr="17602133.gif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4716016" y="1779662"/>
            <a:ext cx="2880320" cy="317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0545" y="2734292"/>
            <a:ext cx="100811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Кок</a:t>
            </a:r>
          </a:p>
        </p:txBody>
      </p:sp>
      <p:sp>
        <p:nvSpPr>
          <p:cNvPr id="5" name="Прямоугольник 8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264B96"/>
                </a:solidFill>
                <a:latin typeface="Arial"/>
                <a:cs typeface="Arial"/>
              </a:rPr>
              <a:t>30</a:t>
            </a:r>
          </a:p>
        </p:txBody>
      </p:sp>
      <p:pic>
        <p:nvPicPr>
          <p:cNvPr id="6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0914" y="3555326"/>
            <a:ext cx="1053338" cy="1381056"/>
          </a:xfrm>
          <a:prstGeom prst="rect">
            <a:avLst/>
          </a:prstGeom>
        </p:spPr>
      </p:pic>
      <p:pic>
        <p:nvPicPr>
          <p:cNvPr id="7" name="Рисунок 11" descr="0_123f37_ed68caa2_orig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02164" y="1340883"/>
            <a:ext cx="1818202" cy="2424268"/>
          </a:xfrm>
          <a:prstGeom prst="rect">
            <a:avLst/>
          </a:prstGeom>
        </p:spPr>
      </p:pic>
      <p:sp>
        <p:nvSpPr>
          <p:cNvPr id="8" name="Прямоугольник 9"/>
          <p:cNvSpPr/>
          <p:nvPr/>
        </p:nvSpPr>
        <p:spPr bwMode="auto">
          <a:xfrm>
            <a:off x="667583" y="904838"/>
            <a:ext cx="54726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</a:rPr>
              <a:t>Он и повар, и моряк.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</a:rPr>
              <a:t>Звать его скажите как?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</a:rPr>
              <a:t>Всё по-флотски, кашу, сок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</a:rPr>
              <a:t>Приготовит вкусно …</a:t>
            </a:r>
          </a:p>
        </p:txBody>
      </p:sp>
      <p:sp>
        <p:nvSpPr>
          <p:cNvPr id="9" name="Прямоугольник 13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264B96"/>
                </a:solidFill>
              </a:rPr>
              <a:t>Служба на море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PhAnim="0" showMasterSp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71600" y="2549704"/>
            <a:ext cx="281251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indent="-285750" marL="742950">
              <a:defRPr>
                <a:solidFill>
                  <a:schemeClr val="tx1"/>
                </a:solidFill>
                <a:latin typeface="Georgia"/>
              </a:defRPr>
            </a:lvl2pPr>
            <a:lvl3pPr indent="-228600" marL="1143000">
              <a:defRPr>
                <a:solidFill>
                  <a:schemeClr val="tx1"/>
                </a:solidFill>
                <a:latin typeface="Georgia"/>
              </a:defRPr>
            </a:lvl3pPr>
            <a:lvl4pPr indent="-228600" marL="1600200">
              <a:defRPr>
                <a:solidFill>
                  <a:schemeClr val="tx1"/>
                </a:solidFill>
                <a:latin typeface="Georgia"/>
              </a:defRPr>
            </a:lvl4pPr>
            <a:lvl5pPr indent="-228600" marL="2057400">
              <a:defRPr>
                <a:solidFill>
                  <a:schemeClr val="tx1"/>
                </a:solidFill>
                <a:latin typeface="Georgia"/>
              </a:defRPr>
            </a:lvl5pPr>
            <a:lvl6pPr indent="-228600" marL="2514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indent="-228600" marL="29718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indent="-228600" marL="34290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indent="-228600" marL="3886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b="1" dirty="0" i="1" lang="ru-RU" sz="2800">
                <a:solidFill>
                  <a:srgbClr val="C00000"/>
                </a:solidFill>
              </a:rPr>
              <a:t>Моряк - подводник</a:t>
            </a:r>
          </a:p>
        </p:txBody>
      </p:sp>
      <p:sp>
        <p:nvSpPr>
          <p:cNvPr id="5" name="Прямоугольник 8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>
              <a:defRPr/>
            </a:pPr>
            <a:r>
              <a:rPr b="1" cap="none" lang="ru-RU" spc="0" sz="4400">
                <a:ln w="11430"/>
                <a:solidFill>
                  <a:srgbClr val="264B96"/>
                </a:solidFill>
                <a:latin typeface="Arial"/>
                <a:cs typeface="Arial"/>
              </a:rPr>
              <a:t>40</a:t>
            </a:r>
          </a:p>
        </p:txBody>
      </p:sp>
      <p:pic>
        <p:nvPicPr>
          <p:cNvPr id="6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015" y="3639440"/>
            <a:ext cx="1052977" cy="1380582"/>
          </a:xfrm>
          <a:prstGeom prst="rect">
            <a:avLst/>
          </a:prstGeom>
        </p:spPr>
      </p:pic>
      <p:pic>
        <p:nvPicPr>
          <p:cNvPr id="7" name="Рисунок 9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2"/>
          <a:stretch/>
        </p:blipFill>
        <p:spPr bwMode="auto">
          <a:xfrm>
            <a:off x="6012161" y="997438"/>
            <a:ext cx="2088231" cy="2846076"/>
          </a:xfrm>
          <a:prstGeom prst="rect">
            <a:avLst/>
          </a:prstGeom>
        </p:spPr>
      </p:pic>
      <p:sp>
        <p:nvSpPr>
          <p:cNvPr id="8" name="Прямоугольник 11"/>
          <p:cNvSpPr/>
          <p:nvPr/>
        </p:nvSpPr>
        <p:spPr bwMode="auto">
          <a:xfrm>
            <a:off x="688067" y="850816"/>
            <a:ext cx="4608512" cy="15696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defRPr/>
            </a:pPr>
            <a:r>
              <a:rPr b="1" dirty="0" lang="ru-RU" sz="2400">
                <a:ln w="11430"/>
                <a:solidFill>
                  <a:srgbClr val="264B96"/>
                </a:solidFill>
              </a:rPr>
              <a:t>В этой форме темно-синей</a:t>
            </a:r>
          </a:p>
          <a:p>
            <a:pPr>
              <a:defRPr/>
            </a:pPr>
            <a:r>
              <a:rPr b="1" dirty="0" lang="ru-RU" sz="2400">
                <a:ln w="11430"/>
                <a:solidFill>
                  <a:srgbClr val="264B96"/>
                </a:solidFill>
              </a:rPr>
              <a:t>Защищает он страну,</a:t>
            </a:r>
          </a:p>
          <a:p>
            <a:pPr>
              <a:defRPr/>
            </a:pPr>
            <a:r>
              <a:rPr b="1" dirty="0" lang="ru-RU" sz="2400">
                <a:ln w="11430"/>
                <a:solidFill>
                  <a:srgbClr val="264B96"/>
                </a:solidFill>
              </a:rPr>
              <a:t>И в огромной субмарине</a:t>
            </a:r>
          </a:p>
          <a:p>
            <a:pPr>
              <a:defRPr/>
            </a:pPr>
            <a:r>
              <a:rPr b="1" dirty="0" lang="ru-RU" sz="2400">
                <a:ln w="11430"/>
                <a:solidFill>
                  <a:srgbClr val="264B96"/>
                </a:solidFill>
              </a:rPr>
              <a:t>Опускается ко дну.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>
              <a:defRPr/>
            </a:pPr>
            <a:r>
              <a:rPr b="1" lang="ru-RU" sz="3600">
                <a:ln w="11430"/>
                <a:solidFill>
                  <a:srgbClr val="264B96"/>
                </a:solidFill>
              </a:rPr>
              <a:t>Служба на море</a:t>
            </a:r>
          </a:p>
        </p:txBody>
      </p:sp>
      <p:pic>
        <p:nvPicPr>
          <p:cNvPr id="10" name="Picture 13">
            <a:hlinkClick action="ppaction://hlinksldjump" r:id="rId4"/>
          </p:cNvPr>
          <p:cNvPicPr>
            <a:picLocks noChangeArrowheads="1" noChangeAspect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p14:dur="2000" spd="slow"/>
    </mc:Choice>
    <mc:Fallback xmlns="" xmlns:m="http://schemas.openxmlformats.org/officeDocument/2006/math" xmlns:w="http://schemas.openxmlformats.org/wordprocessingml/2006/main">
      <p:transition advClick="0"/>
    </mc:Fallback>
  </mc:AlternateContent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6"/>
                    </p:tgtEl>
                  </p:cond>
                </p:stCondLst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7544" y="2859782"/>
            <a:ext cx="136815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Юнга</a:t>
            </a:r>
          </a:p>
        </p:txBody>
      </p:sp>
      <p:sp>
        <p:nvSpPr>
          <p:cNvPr id="5" name="Прямоугольник 8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rgbClr val="264B96"/>
                </a:solidFill>
                <a:latin typeface="Arial"/>
                <a:cs typeface="Arial"/>
              </a:rPr>
              <a:t>50</a:t>
            </a:r>
          </a:p>
        </p:txBody>
      </p:sp>
      <p:pic>
        <p:nvPicPr>
          <p:cNvPr id="6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786" y="3612452"/>
            <a:ext cx="1073561" cy="1407570"/>
          </a:xfrm>
          <a:prstGeom prst="rect">
            <a:avLst/>
          </a:prstGeom>
        </p:spPr>
      </p:pic>
      <p:sp>
        <p:nvSpPr>
          <p:cNvPr id="7" name="Прямоугольник 11"/>
          <p:cNvSpPr/>
          <p:nvPr/>
        </p:nvSpPr>
        <p:spPr bwMode="auto">
          <a:xfrm>
            <a:off x="251520" y="915566"/>
            <a:ext cx="727280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2060"/>
                </a:solidFill>
              </a:rPr>
              <a:t> </a:t>
            </a:r>
            <a:r>
              <a:rPr lang="ru-RU" sz="2400" b="1">
                <a:solidFill>
                  <a:srgbClr val="002060"/>
                </a:solidFill>
              </a:rPr>
              <a:t>Морское дело изучает</a:t>
            </a:r>
            <a:br>
              <a:rPr lang="ru-RU" sz="2400" b="1">
                <a:solidFill>
                  <a:srgbClr val="002060"/>
                </a:solidFill>
              </a:rPr>
            </a:br>
            <a:r>
              <a:rPr lang="ru-RU" sz="2400" b="1">
                <a:solidFill>
                  <a:srgbClr val="002060"/>
                </a:solidFill>
              </a:rPr>
              <a:t>Когда-то станет моряком.</a:t>
            </a:r>
            <a:br>
              <a:rPr lang="ru-RU" sz="2400" b="1">
                <a:solidFill>
                  <a:srgbClr val="002060"/>
                </a:solidFill>
              </a:rPr>
            </a:br>
            <a:r>
              <a:rPr lang="ru-RU" sz="2400" b="1">
                <a:solidFill>
                  <a:srgbClr val="002060"/>
                </a:solidFill>
              </a:rPr>
              <a:t>Хоть он пока еще подросток,</a:t>
            </a:r>
            <a:br>
              <a:rPr lang="ru-RU" sz="2400" b="1">
                <a:solidFill>
                  <a:srgbClr val="002060"/>
                </a:solidFill>
              </a:rPr>
            </a:br>
            <a:r>
              <a:rPr lang="ru-RU" sz="2400" b="1">
                <a:solidFill>
                  <a:srgbClr val="002060"/>
                </a:solidFill>
              </a:rPr>
              <a:t>Но с кораблем давно знаком.</a:t>
            </a:r>
            <a:endParaRPr lang="ru-RU" sz="2800" b="1">
              <a:ln w="11430"/>
              <a:solidFill>
                <a:srgbClr val="002060"/>
              </a:solidFill>
            </a:endParaRPr>
          </a:p>
        </p:txBody>
      </p:sp>
      <p:sp>
        <p:nvSpPr>
          <p:cNvPr id="8" name="Прямоугольник 12"/>
          <p:cNvSpPr/>
          <p:nvPr/>
        </p:nvSpPr>
        <p:spPr bwMode="auto">
          <a:xfrm>
            <a:off x="1838657" y="304804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264B96"/>
                </a:solidFill>
              </a:rPr>
              <a:t>Служба на море</a:t>
            </a:r>
          </a:p>
        </p:txBody>
      </p:sp>
      <p:pic>
        <p:nvPicPr>
          <p:cNvPr id="9" name="Рисунок 13" descr="14201931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76056" y="1136108"/>
            <a:ext cx="2952328" cy="4007392"/>
          </a:xfrm>
          <a:prstGeom prst="rect">
            <a:avLst/>
          </a:prstGeom>
        </p:spPr>
      </p:pic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5"/>
          <p:cNvSpPr/>
          <p:nvPr/>
        </p:nvSpPr>
        <p:spPr bwMode="auto">
          <a:xfrm>
            <a:off x="1835696" y="304805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A40000"/>
                </a:solidFill>
              </a:rPr>
              <a:t>Профессии</a:t>
            </a:r>
          </a:p>
        </p:txBody>
      </p:sp>
      <p:sp>
        <p:nvSpPr>
          <p:cNvPr id="5" name="Прямоугольник 16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10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017" y="3639289"/>
            <a:ext cx="1053092" cy="1380733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5576" y="2787774"/>
            <a:ext cx="208823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Лётчик</a:t>
            </a:r>
          </a:p>
        </p:txBody>
      </p:sp>
      <p:pic>
        <p:nvPicPr>
          <p:cNvPr id="8" name="Рисунок 7" descr="c5898d3a2bfbd2949b26053279fd60f0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20072" y="843558"/>
            <a:ext cx="2380904" cy="3919185"/>
          </a:xfrm>
          <a:prstGeom prst="rect">
            <a:avLst/>
          </a:prstGeom>
        </p:spPr>
      </p:pic>
      <p:sp>
        <p:nvSpPr>
          <p:cNvPr id="9" name="Прямоугольник 9"/>
          <p:cNvSpPr/>
          <p:nvPr/>
        </p:nvSpPr>
        <p:spPr bwMode="auto">
          <a:xfrm>
            <a:off x="683568" y="1059582"/>
            <a:ext cx="48245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Самолёт стоит на взлёте,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Я готов уж быть в полёте.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Жду заветный тот приказ,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Защищать, чтоб с неба вас!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/>
          <p:nvPr/>
        </p:nvSpPr>
        <p:spPr bwMode="auto"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>
                <a:ln w="11430"/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20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017" y="3625870"/>
            <a:ext cx="1053092" cy="1380733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5536" y="2715766"/>
            <a:ext cx="345638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Georgia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800" b="1" i="1">
                <a:solidFill>
                  <a:srgbClr val="C00000"/>
                </a:solidFill>
              </a:rPr>
              <a:t>Пограничником</a:t>
            </a:r>
          </a:p>
        </p:txBody>
      </p:sp>
      <p:pic>
        <p:nvPicPr>
          <p:cNvPr id="7" name="Рисунок 7" descr="doctor-1024x102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4788024" y="1154587"/>
            <a:ext cx="3744416" cy="3744416"/>
          </a:xfrm>
          <a:prstGeom prst="rect">
            <a:avLst/>
          </a:prstGeom>
        </p:spPr>
      </p:pic>
      <p:sp>
        <p:nvSpPr>
          <p:cNvPr id="8" name="Прямоугольник 9"/>
          <p:cNvSpPr/>
          <p:nvPr/>
        </p:nvSpPr>
        <p:spPr bwMode="auto">
          <a:xfrm>
            <a:off x="683568" y="1059582"/>
            <a:ext cx="48245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Кто, ребята, на границе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Нашу землю стережет,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Чтоб работать и учиться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Мог спокойно наш народ?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1835696" y="304805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1430"/>
                <a:solidFill>
                  <a:srgbClr val="A40000"/>
                </a:solidFill>
              </a:rPr>
              <a:t>Профессии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07874" y="3926574"/>
            <a:ext cx="728622" cy="10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E36C09"/>
      </a:folHlink>
    </a:clrScheme>
    <a:fontScheme name="Официальная">
      <a:majorFont>
        <a:latin typeface="Georgia"/>
        <a:ea typeface="Arial"/>
        <a:cs typeface="Arial"/>
      </a:majorFont>
      <a:minorFont>
        <a:latin typeface="Georgia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551</Words>
  <Application>Microsoft Office PowerPoint</Application>
  <DocSecurity>0</DocSecurity>
  <PresentationFormat>Экран (16:9)</PresentationFormat>
  <Paragraphs>185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Ранько Елена</dc:creator>
  <cp:keywords/>
  <dc:description/>
  <cp:lastModifiedBy>Галина Туманова</cp:lastModifiedBy>
  <cp:revision>273</cp:revision>
  <dcterms:created xsi:type="dcterms:W3CDTF">2015-05-04T12:07:23Z</dcterms:created>
  <dcterms:modified xsi:type="dcterms:W3CDTF">2022-02-19T13:22:07Z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1109767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